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7" r:id="rId12"/>
    <p:sldId id="269" r:id="rId13"/>
    <p:sldId id="271" r:id="rId14"/>
    <p:sldId id="272" r:id="rId15"/>
    <p:sldId id="273" r:id="rId16"/>
    <p:sldId id="276" r:id="rId17"/>
    <p:sldId id="280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60725-D243-4864-BAAA-1B334139FD23}" type="doc">
      <dgm:prSet loTypeId="urn:microsoft.com/office/officeart/2005/8/layout/hierarchy4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FA3ABB-09C9-4302-86EE-EE2CCFC02EE4}">
      <dgm:prSet phldrT="[Текст]" custT="1"/>
      <dgm:spPr/>
      <dgm:t>
        <a:bodyPr/>
        <a:lstStyle/>
        <a:p>
          <a:r>
            <a:rPr lang="ru-RU" sz="2800" b="1" dirty="0" smtClean="0"/>
            <a:t>психолого-педагогическое сопровождение профильной школы</a:t>
          </a:r>
          <a:endParaRPr lang="ru-RU" sz="2800" dirty="0"/>
        </a:p>
      </dgm:t>
    </dgm:pt>
    <dgm:pt modelId="{0DD11B74-3467-41C8-8685-EB71598063CB}" type="parTrans" cxnId="{E251EDC0-400D-4683-B87A-829DCA7ACBF7}">
      <dgm:prSet/>
      <dgm:spPr/>
      <dgm:t>
        <a:bodyPr/>
        <a:lstStyle/>
        <a:p>
          <a:endParaRPr lang="ru-RU"/>
        </a:p>
      </dgm:t>
    </dgm:pt>
    <dgm:pt modelId="{31274F16-F2AD-49E7-9BDA-91DD4841D034}" type="sibTrans" cxnId="{E251EDC0-400D-4683-B87A-829DCA7ACBF7}">
      <dgm:prSet/>
      <dgm:spPr/>
      <dgm:t>
        <a:bodyPr/>
        <a:lstStyle/>
        <a:p>
          <a:endParaRPr lang="ru-RU"/>
        </a:p>
      </dgm:t>
    </dgm:pt>
    <dgm:pt modelId="{3E049213-2A5B-49B8-954F-6AE0463DC4C5}">
      <dgm:prSet phldrT="[Текст]"/>
      <dgm:spPr/>
      <dgm:t>
        <a:bodyPr/>
        <a:lstStyle/>
        <a:p>
          <a:r>
            <a:rPr lang="ru-RU" dirty="0" err="1" smtClean="0"/>
            <a:t>Предпрофильная</a:t>
          </a:r>
          <a:r>
            <a:rPr lang="ru-RU" dirty="0" smtClean="0"/>
            <a:t> подготовка</a:t>
          </a:r>
          <a:endParaRPr lang="ru-RU" dirty="0"/>
        </a:p>
      </dgm:t>
    </dgm:pt>
    <dgm:pt modelId="{144BBD5C-F266-4C61-BDA2-9C8B7649FB6A}" type="parTrans" cxnId="{B00896A3-B622-401A-8AC8-762D16944703}">
      <dgm:prSet/>
      <dgm:spPr/>
      <dgm:t>
        <a:bodyPr/>
        <a:lstStyle/>
        <a:p>
          <a:endParaRPr lang="ru-RU"/>
        </a:p>
      </dgm:t>
    </dgm:pt>
    <dgm:pt modelId="{6331C742-ABD0-439D-9F1F-90A3EEFCB77C}" type="sibTrans" cxnId="{B00896A3-B622-401A-8AC8-762D16944703}">
      <dgm:prSet/>
      <dgm:spPr/>
      <dgm:t>
        <a:bodyPr/>
        <a:lstStyle/>
        <a:p>
          <a:endParaRPr lang="ru-RU"/>
        </a:p>
      </dgm:t>
    </dgm:pt>
    <dgm:pt modelId="{7917DD03-DA36-4F3A-8941-3802C1545A72}">
      <dgm:prSet phldrT="[Текст]" custT="1"/>
      <dgm:spPr/>
      <dgm:t>
        <a:bodyPr/>
        <a:lstStyle/>
        <a:p>
          <a:r>
            <a:rPr lang="ru-RU" sz="2000" dirty="0" smtClean="0"/>
            <a:t>Проект</a:t>
          </a:r>
        </a:p>
        <a:p>
          <a:r>
            <a:rPr lang="ru-RU" sz="2000" dirty="0" smtClean="0"/>
            <a:t>«Мой выбор»</a:t>
          </a:r>
          <a:endParaRPr lang="ru-RU" sz="2000" dirty="0"/>
        </a:p>
      </dgm:t>
    </dgm:pt>
    <dgm:pt modelId="{19D13CB3-58A5-4782-A1A4-395CE6C98525}" type="parTrans" cxnId="{78447BA3-D011-44AF-ADDD-A9C6D44599B2}">
      <dgm:prSet/>
      <dgm:spPr/>
      <dgm:t>
        <a:bodyPr/>
        <a:lstStyle/>
        <a:p>
          <a:endParaRPr lang="ru-RU"/>
        </a:p>
      </dgm:t>
    </dgm:pt>
    <dgm:pt modelId="{6BCD3D90-8F36-409E-B33A-BBE4C3D2A4FF}" type="sibTrans" cxnId="{78447BA3-D011-44AF-ADDD-A9C6D44599B2}">
      <dgm:prSet/>
      <dgm:spPr/>
      <dgm:t>
        <a:bodyPr/>
        <a:lstStyle/>
        <a:p>
          <a:endParaRPr lang="ru-RU"/>
        </a:p>
      </dgm:t>
    </dgm:pt>
    <dgm:pt modelId="{AFA86CA6-7B00-4828-A211-7489A75905B6}">
      <dgm:prSet phldrT="[Текст]"/>
      <dgm:spPr/>
      <dgm:t>
        <a:bodyPr/>
        <a:lstStyle/>
        <a:p>
          <a:r>
            <a:rPr lang="ru-RU" dirty="0" smtClean="0"/>
            <a:t>Профильное обучение</a:t>
          </a:r>
          <a:endParaRPr lang="ru-RU" dirty="0"/>
        </a:p>
      </dgm:t>
    </dgm:pt>
    <dgm:pt modelId="{852B1AE2-A790-46AC-AFD0-1A82CC7BB1EC}" type="parTrans" cxnId="{376F2032-84D5-4A33-BD7E-AA564073AECC}">
      <dgm:prSet/>
      <dgm:spPr/>
      <dgm:t>
        <a:bodyPr/>
        <a:lstStyle/>
        <a:p>
          <a:endParaRPr lang="ru-RU"/>
        </a:p>
      </dgm:t>
    </dgm:pt>
    <dgm:pt modelId="{C08E9782-9C32-49AC-A508-D9ED4980569E}" type="sibTrans" cxnId="{376F2032-84D5-4A33-BD7E-AA564073AECC}">
      <dgm:prSet/>
      <dgm:spPr/>
      <dgm:t>
        <a:bodyPr/>
        <a:lstStyle/>
        <a:p>
          <a:endParaRPr lang="ru-RU"/>
        </a:p>
      </dgm:t>
    </dgm:pt>
    <dgm:pt modelId="{76D96994-DE78-4B33-96A5-2937E03EBCD7}">
      <dgm:prSet phldrT="[Текст]" custT="1"/>
      <dgm:spPr/>
      <dgm:t>
        <a:bodyPr/>
        <a:lstStyle/>
        <a:p>
          <a:r>
            <a:rPr lang="ru-RU" sz="2000" dirty="0" err="1" smtClean="0"/>
            <a:t>Профиль-ные</a:t>
          </a:r>
          <a:r>
            <a:rPr lang="ru-RU" sz="2000" dirty="0" smtClean="0"/>
            <a:t> предметы</a:t>
          </a:r>
          <a:endParaRPr lang="ru-RU" sz="2000" dirty="0"/>
        </a:p>
      </dgm:t>
    </dgm:pt>
    <dgm:pt modelId="{15ACB1B0-8842-4A37-8F99-2E2F5ECB6BFE}" type="parTrans" cxnId="{97882E4A-0493-4F34-8369-A6B862819561}">
      <dgm:prSet/>
      <dgm:spPr/>
      <dgm:t>
        <a:bodyPr/>
        <a:lstStyle/>
        <a:p>
          <a:endParaRPr lang="ru-RU"/>
        </a:p>
      </dgm:t>
    </dgm:pt>
    <dgm:pt modelId="{D9B525A8-F89D-4156-ADC3-8D14F8ACABCC}" type="sibTrans" cxnId="{97882E4A-0493-4F34-8369-A6B862819561}">
      <dgm:prSet/>
      <dgm:spPr/>
      <dgm:t>
        <a:bodyPr/>
        <a:lstStyle/>
        <a:p>
          <a:endParaRPr lang="ru-RU"/>
        </a:p>
      </dgm:t>
    </dgm:pt>
    <dgm:pt modelId="{889FCBA9-8A9D-4246-8C24-00C4D613BAFB}">
      <dgm:prSet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err="1" smtClean="0"/>
            <a:t>Пред-профиль</a:t>
          </a:r>
          <a:r>
            <a:rPr lang="ru-RU" sz="2000" dirty="0" smtClean="0"/>
            <a:t>- </a:t>
          </a:r>
          <a:r>
            <a:rPr lang="ru-RU" sz="2000" dirty="0" err="1" smtClean="0"/>
            <a:t>ные</a:t>
          </a:r>
          <a:r>
            <a:rPr lang="ru-RU" sz="2000" dirty="0" smtClean="0"/>
            <a:t>  курсы</a:t>
          </a:r>
          <a:endParaRPr lang="ru-RU" sz="2000" dirty="0"/>
        </a:p>
      </dgm:t>
    </dgm:pt>
    <dgm:pt modelId="{2F79F586-52D3-47C8-8CBF-A0FB309314BC}" type="parTrans" cxnId="{99ACCC8B-FAFB-4575-A4C1-C0517A76A3E8}">
      <dgm:prSet/>
      <dgm:spPr/>
      <dgm:t>
        <a:bodyPr/>
        <a:lstStyle/>
        <a:p>
          <a:endParaRPr lang="ru-RU"/>
        </a:p>
      </dgm:t>
    </dgm:pt>
    <dgm:pt modelId="{55E5B4DC-F8FE-4705-A134-20192960057B}" type="sibTrans" cxnId="{99ACCC8B-FAFB-4575-A4C1-C0517A76A3E8}">
      <dgm:prSet/>
      <dgm:spPr/>
      <dgm:t>
        <a:bodyPr/>
        <a:lstStyle/>
        <a:p>
          <a:endParaRPr lang="ru-RU"/>
        </a:p>
      </dgm:t>
    </dgm:pt>
    <dgm:pt modelId="{0E12A6CE-80D3-45EF-B307-907F1A25FEE3}">
      <dgm:prSet custT="1"/>
      <dgm:spPr/>
      <dgm:t>
        <a:bodyPr/>
        <a:lstStyle/>
        <a:p>
          <a:r>
            <a:rPr lang="ru-RU" sz="2000" dirty="0" err="1" smtClean="0"/>
            <a:t>Элек-тивные</a:t>
          </a:r>
          <a:r>
            <a:rPr lang="ru-RU" sz="2000" dirty="0" smtClean="0"/>
            <a:t> курсы</a:t>
          </a:r>
          <a:endParaRPr lang="ru-RU" sz="2000" dirty="0"/>
        </a:p>
      </dgm:t>
    </dgm:pt>
    <dgm:pt modelId="{49A9A8DC-31D6-498A-B5F6-4810E717326A}" type="parTrans" cxnId="{DA110C4D-8E13-46EB-9FEA-0CFAA1B46108}">
      <dgm:prSet/>
      <dgm:spPr/>
      <dgm:t>
        <a:bodyPr/>
        <a:lstStyle/>
        <a:p>
          <a:endParaRPr lang="ru-RU"/>
        </a:p>
      </dgm:t>
    </dgm:pt>
    <dgm:pt modelId="{1FF8D7C3-B0CA-4F62-A1E9-3D42993BB89B}" type="sibTrans" cxnId="{DA110C4D-8E13-46EB-9FEA-0CFAA1B46108}">
      <dgm:prSet/>
      <dgm:spPr/>
      <dgm:t>
        <a:bodyPr/>
        <a:lstStyle/>
        <a:p>
          <a:endParaRPr lang="ru-RU"/>
        </a:p>
      </dgm:t>
    </dgm:pt>
    <dgm:pt modelId="{5CD05D64-7312-4226-92C6-C4CF3AE90D0F}" type="pres">
      <dgm:prSet presAssocID="{C9160725-D243-4864-BAAA-1B334139FD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7FAE16-1287-4D28-9942-54C3857BD1AA}" type="pres">
      <dgm:prSet presAssocID="{75FA3ABB-09C9-4302-86EE-EE2CCFC02EE4}" presName="vertOne" presStyleCnt="0"/>
      <dgm:spPr/>
    </dgm:pt>
    <dgm:pt modelId="{5592A7BB-7B8E-4A3F-9745-DEEBE5E82A2E}" type="pres">
      <dgm:prSet presAssocID="{75FA3ABB-09C9-4302-86EE-EE2CCFC02EE4}" presName="txOne" presStyleLbl="node0" presStyleIdx="0" presStyleCnt="1" custLinFactNeighborX="2570" custLinFactNeighborY="-1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C6962F-915C-4721-BFF9-DD18DBD008CD}" type="pres">
      <dgm:prSet presAssocID="{75FA3ABB-09C9-4302-86EE-EE2CCFC02EE4}" presName="parTransOne" presStyleCnt="0"/>
      <dgm:spPr/>
    </dgm:pt>
    <dgm:pt modelId="{1DD34402-B001-4FA3-9C27-4035A1CBB019}" type="pres">
      <dgm:prSet presAssocID="{75FA3ABB-09C9-4302-86EE-EE2CCFC02EE4}" presName="horzOne" presStyleCnt="0"/>
      <dgm:spPr/>
    </dgm:pt>
    <dgm:pt modelId="{54982216-6ABD-4F30-8E22-387E55847721}" type="pres">
      <dgm:prSet presAssocID="{3E049213-2A5B-49B8-954F-6AE0463DC4C5}" presName="vertTwo" presStyleCnt="0"/>
      <dgm:spPr/>
    </dgm:pt>
    <dgm:pt modelId="{7A89E5C9-DB7A-4869-852C-2439B8A7D3EE}" type="pres">
      <dgm:prSet presAssocID="{3E049213-2A5B-49B8-954F-6AE0463DC4C5}" presName="txTwo" presStyleLbl="node2" presStyleIdx="0" presStyleCnt="2" custScaleX="70603" custScaleY="95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465BFC-9D5D-43F4-9D48-9C59DF7284B3}" type="pres">
      <dgm:prSet presAssocID="{3E049213-2A5B-49B8-954F-6AE0463DC4C5}" presName="parTransTwo" presStyleCnt="0"/>
      <dgm:spPr/>
    </dgm:pt>
    <dgm:pt modelId="{0940EB93-EB1B-47B3-A298-9F6148732DC4}" type="pres">
      <dgm:prSet presAssocID="{3E049213-2A5B-49B8-954F-6AE0463DC4C5}" presName="horzTwo" presStyleCnt="0"/>
      <dgm:spPr/>
    </dgm:pt>
    <dgm:pt modelId="{6BBEF567-C7BE-494E-9776-C2CC692D2FC2}" type="pres">
      <dgm:prSet presAssocID="{7917DD03-DA36-4F3A-8941-3802C1545A72}" presName="vertThree" presStyleCnt="0"/>
      <dgm:spPr/>
    </dgm:pt>
    <dgm:pt modelId="{80E58F83-7349-408B-939F-27F1ABE646C7}" type="pres">
      <dgm:prSet presAssocID="{7917DD03-DA36-4F3A-8941-3802C1545A72}" presName="txThree" presStyleLbl="node3" presStyleIdx="0" presStyleCnt="4" custLinFactNeighborX="6179" custLinFactNeighborY="3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5AF520-6768-43B1-A079-F70D6CDA13B8}" type="pres">
      <dgm:prSet presAssocID="{7917DD03-DA36-4F3A-8941-3802C1545A72}" presName="horzThree" presStyleCnt="0"/>
      <dgm:spPr/>
    </dgm:pt>
    <dgm:pt modelId="{15052172-F6E1-4405-916D-387580AAF15F}" type="pres">
      <dgm:prSet presAssocID="{6BCD3D90-8F36-409E-B33A-BBE4C3D2A4FF}" presName="sibSpaceThree" presStyleCnt="0"/>
      <dgm:spPr/>
    </dgm:pt>
    <dgm:pt modelId="{F619D5EC-B4C8-4482-9B6C-8413C0812499}" type="pres">
      <dgm:prSet presAssocID="{889FCBA9-8A9D-4246-8C24-00C4D613BAFB}" presName="vertThree" presStyleCnt="0"/>
      <dgm:spPr/>
    </dgm:pt>
    <dgm:pt modelId="{4D1F8CCC-D4A5-4DDB-8F6B-FDD5D3AFFCA8}" type="pres">
      <dgm:prSet presAssocID="{889FCBA9-8A9D-4246-8C24-00C4D613BAFB}" presName="txThree" presStyleLbl="node3" presStyleIdx="1" presStyleCnt="4" custLinFactNeighborX="2382" custLinFactNeighborY="3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0F8CC3-1764-43B3-995E-63E7FC8AE24C}" type="pres">
      <dgm:prSet presAssocID="{889FCBA9-8A9D-4246-8C24-00C4D613BAFB}" presName="horzThree" presStyleCnt="0"/>
      <dgm:spPr/>
    </dgm:pt>
    <dgm:pt modelId="{347C5FC7-DF26-419B-90C9-D8DBA72664B7}" type="pres">
      <dgm:prSet presAssocID="{6331C742-ABD0-439D-9F1F-90A3EEFCB77C}" presName="sibSpaceTwo" presStyleCnt="0"/>
      <dgm:spPr/>
    </dgm:pt>
    <dgm:pt modelId="{2BFEC30E-FC4F-4778-BA59-DE4387EB9D4D}" type="pres">
      <dgm:prSet presAssocID="{AFA86CA6-7B00-4828-A211-7489A75905B6}" presName="vertTwo" presStyleCnt="0"/>
      <dgm:spPr/>
    </dgm:pt>
    <dgm:pt modelId="{97D5FAC7-EB45-4B63-AF80-87BCFB3F3E3D}" type="pres">
      <dgm:prSet presAssocID="{AFA86CA6-7B00-4828-A211-7489A75905B6}" presName="txTwo" presStyleLbl="node2" presStyleIdx="1" presStyleCnt="2" custScaleX="73059" custScaleY="94735" custLinFactNeighborX="-4476" custLinFactNeighborY="36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EBEC30-9EE8-48EA-A702-42BD88F0C5AF}" type="pres">
      <dgm:prSet presAssocID="{AFA86CA6-7B00-4828-A211-7489A75905B6}" presName="parTransTwo" presStyleCnt="0"/>
      <dgm:spPr/>
    </dgm:pt>
    <dgm:pt modelId="{50B7BFB8-241F-4D4B-A580-83AB40F41B98}" type="pres">
      <dgm:prSet presAssocID="{AFA86CA6-7B00-4828-A211-7489A75905B6}" presName="horzTwo" presStyleCnt="0"/>
      <dgm:spPr/>
    </dgm:pt>
    <dgm:pt modelId="{3B174EF2-06B3-4FCD-9064-3DB2157D3C96}" type="pres">
      <dgm:prSet presAssocID="{76D96994-DE78-4B33-96A5-2937E03EBCD7}" presName="vertThree" presStyleCnt="0"/>
      <dgm:spPr/>
    </dgm:pt>
    <dgm:pt modelId="{D273F889-786B-4598-A787-5BE30FAA727E}" type="pres">
      <dgm:prSet presAssocID="{76D96994-DE78-4B33-96A5-2937E03EBCD7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FC6D4D-229E-491B-A063-F26684723CAE}" type="pres">
      <dgm:prSet presAssocID="{76D96994-DE78-4B33-96A5-2937E03EBCD7}" presName="horzThree" presStyleCnt="0"/>
      <dgm:spPr/>
    </dgm:pt>
    <dgm:pt modelId="{928A4F95-3481-49C1-B861-D17B90B50643}" type="pres">
      <dgm:prSet presAssocID="{D9B525A8-F89D-4156-ADC3-8D14F8ACABCC}" presName="sibSpaceThree" presStyleCnt="0"/>
      <dgm:spPr/>
    </dgm:pt>
    <dgm:pt modelId="{DB21FB0A-6E01-4839-84C5-4BDB82F9F6FC}" type="pres">
      <dgm:prSet presAssocID="{0E12A6CE-80D3-45EF-B307-907F1A25FEE3}" presName="vertThree" presStyleCnt="0"/>
      <dgm:spPr/>
    </dgm:pt>
    <dgm:pt modelId="{3AE99499-6A12-4335-9450-466F5508868B}" type="pres">
      <dgm:prSet presAssocID="{0E12A6CE-80D3-45EF-B307-907F1A25FEE3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85F4A7-EF3F-4E4C-A4AE-AA89098F9860}" type="pres">
      <dgm:prSet presAssocID="{0E12A6CE-80D3-45EF-B307-907F1A25FEE3}" presName="horzThree" presStyleCnt="0"/>
      <dgm:spPr/>
    </dgm:pt>
  </dgm:ptLst>
  <dgm:cxnLst>
    <dgm:cxn modelId="{A8286607-B31C-435D-9397-7E5452522FA8}" type="presOf" srcId="{AFA86CA6-7B00-4828-A211-7489A75905B6}" destId="{97D5FAC7-EB45-4B63-AF80-87BCFB3F3E3D}" srcOrd="0" destOrd="0" presId="urn:microsoft.com/office/officeart/2005/8/layout/hierarchy4"/>
    <dgm:cxn modelId="{376F2032-84D5-4A33-BD7E-AA564073AECC}" srcId="{75FA3ABB-09C9-4302-86EE-EE2CCFC02EE4}" destId="{AFA86CA6-7B00-4828-A211-7489A75905B6}" srcOrd="1" destOrd="0" parTransId="{852B1AE2-A790-46AC-AFD0-1A82CC7BB1EC}" sibTransId="{C08E9782-9C32-49AC-A508-D9ED4980569E}"/>
    <dgm:cxn modelId="{890AB748-38A8-4614-8CE3-B0094266D2CB}" type="presOf" srcId="{0E12A6CE-80D3-45EF-B307-907F1A25FEE3}" destId="{3AE99499-6A12-4335-9450-466F5508868B}" srcOrd="0" destOrd="0" presId="urn:microsoft.com/office/officeart/2005/8/layout/hierarchy4"/>
    <dgm:cxn modelId="{E251EDC0-400D-4683-B87A-829DCA7ACBF7}" srcId="{C9160725-D243-4864-BAAA-1B334139FD23}" destId="{75FA3ABB-09C9-4302-86EE-EE2CCFC02EE4}" srcOrd="0" destOrd="0" parTransId="{0DD11B74-3467-41C8-8685-EB71598063CB}" sibTransId="{31274F16-F2AD-49E7-9BDA-91DD4841D034}"/>
    <dgm:cxn modelId="{46837763-B91A-4C8C-AF4E-0855F247E496}" type="presOf" srcId="{889FCBA9-8A9D-4246-8C24-00C4D613BAFB}" destId="{4D1F8CCC-D4A5-4DDB-8F6B-FDD5D3AFFCA8}" srcOrd="0" destOrd="0" presId="urn:microsoft.com/office/officeart/2005/8/layout/hierarchy4"/>
    <dgm:cxn modelId="{DA110C4D-8E13-46EB-9FEA-0CFAA1B46108}" srcId="{AFA86CA6-7B00-4828-A211-7489A75905B6}" destId="{0E12A6CE-80D3-45EF-B307-907F1A25FEE3}" srcOrd="1" destOrd="0" parTransId="{49A9A8DC-31D6-498A-B5F6-4810E717326A}" sibTransId="{1FF8D7C3-B0CA-4F62-A1E9-3D42993BB89B}"/>
    <dgm:cxn modelId="{32C89264-D6B0-4327-9FCA-21E37FDBEA0E}" type="presOf" srcId="{C9160725-D243-4864-BAAA-1B334139FD23}" destId="{5CD05D64-7312-4226-92C6-C4CF3AE90D0F}" srcOrd="0" destOrd="0" presId="urn:microsoft.com/office/officeart/2005/8/layout/hierarchy4"/>
    <dgm:cxn modelId="{99ACCC8B-FAFB-4575-A4C1-C0517A76A3E8}" srcId="{3E049213-2A5B-49B8-954F-6AE0463DC4C5}" destId="{889FCBA9-8A9D-4246-8C24-00C4D613BAFB}" srcOrd="1" destOrd="0" parTransId="{2F79F586-52D3-47C8-8CBF-A0FB309314BC}" sibTransId="{55E5B4DC-F8FE-4705-A134-20192960057B}"/>
    <dgm:cxn modelId="{BC1F4B85-A058-4873-AF80-77D11A0C76C5}" type="presOf" srcId="{76D96994-DE78-4B33-96A5-2937E03EBCD7}" destId="{D273F889-786B-4598-A787-5BE30FAA727E}" srcOrd="0" destOrd="0" presId="urn:microsoft.com/office/officeart/2005/8/layout/hierarchy4"/>
    <dgm:cxn modelId="{0ABD0591-210E-4D10-AA49-4C1A5DFA189F}" type="presOf" srcId="{75FA3ABB-09C9-4302-86EE-EE2CCFC02EE4}" destId="{5592A7BB-7B8E-4A3F-9745-DEEBE5E82A2E}" srcOrd="0" destOrd="0" presId="urn:microsoft.com/office/officeart/2005/8/layout/hierarchy4"/>
    <dgm:cxn modelId="{78447BA3-D011-44AF-ADDD-A9C6D44599B2}" srcId="{3E049213-2A5B-49B8-954F-6AE0463DC4C5}" destId="{7917DD03-DA36-4F3A-8941-3802C1545A72}" srcOrd="0" destOrd="0" parTransId="{19D13CB3-58A5-4782-A1A4-395CE6C98525}" sibTransId="{6BCD3D90-8F36-409E-B33A-BBE4C3D2A4FF}"/>
    <dgm:cxn modelId="{97882E4A-0493-4F34-8369-A6B862819561}" srcId="{AFA86CA6-7B00-4828-A211-7489A75905B6}" destId="{76D96994-DE78-4B33-96A5-2937E03EBCD7}" srcOrd="0" destOrd="0" parTransId="{15ACB1B0-8842-4A37-8F99-2E2F5ECB6BFE}" sibTransId="{D9B525A8-F89D-4156-ADC3-8D14F8ACABCC}"/>
    <dgm:cxn modelId="{B00896A3-B622-401A-8AC8-762D16944703}" srcId="{75FA3ABB-09C9-4302-86EE-EE2CCFC02EE4}" destId="{3E049213-2A5B-49B8-954F-6AE0463DC4C5}" srcOrd="0" destOrd="0" parTransId="{144BBD5C-F266-4C61-BDA2-9C8B7649FB6A}" sibTransId="{6331C742-ABD0-439D-9F1F-90A3EEFCB77C}"/>
    <dgm:cxn modelId="{9E9778BE-D78B-4556-A74B-BB940DB54B79}" type="presOf" srcId="{3E049213-2A5B-49B8-954F-6AE0463DC4C5}" destId="{7A89E5C9-DB7A-4869-852C-2439B8A7D3EE}" srcOrd="0" destOrd="0" presId="urn:microsoft.com/office/officeart/2005/8/layout/hierarchy4"/>
    <dgm:cxn modelId="{5190B2E9-3BA0-4377-B7B6-DBBB780A9AED}" type="presOf" srcId="{7917DD03-DA36-4F3A-8941-3802C1545A72}" destId="{80E58F83-7349-408B-939F-27F1ABE646C7}" srcOrd="0" destOrd="0" presId="urn:microsoft.com/office/officeart/2005/8/layout/hierarchy4"/>
    <dgm:cxn modelId="{CF516E09-A288-4F81-B87F-CBC5B2273117}" type="presParOf" srcId="{5CD05D64-7312-4226-92C6-C4CF3AE90D0F}" destId="{2B7FAE16-1287-4D28-9942-54C3857BD1AA}" srcOrd="0" destOrd="0" presId="urn:microsoft.com/office/officeart/2005/8/layout/hierarchy4"/>
    <dgm:cxn modelId="{4A7B4F2C-D2AA-49D8-85DC-D6E0424F084D}" type="presParOf" srcId="{2B7FAE16-1287-4D28-9942-54C3857BD1AA}" destId="{5592A7BB-7B8E-4A3F-9745-DEEBE5E82A2E}" srcOrd="0" destOrd="0" presId="urn:microsoft.com/office/officeart/2005/8/layout/hierarchy4"/>
    <dgm:cxn modelId="{5B19B995-5AE2-4B7B-B840-180EA78D0650}" type="presParOf" srcId="{2B7FAE16-1287-4D28-9942-54C3857BD1AA}" destId="{A9C6962F-915C-4721-BFF9-DD18DBD008CD}" srcOrd="1" destOrd="0" presId="urn:microsoft.com/office/officeart/2005/8/layout/hierarchy4"/>
    <dgm:cxn modelId="{D7DB9C4D-4D9D-478F-9FBC-F1BEEC58CE53}" type="presParOf" srcId="{2B7FAE16-1287-4D28-9942-54C3857BD1AA}" destId="{1DD34402-B001-4FA3-9C27-4035A1CBB019}" srcOrd="2" destOrd="0" presId="urn:microsoft.com/office/officeart/2005/8/layout/hierarchy4"/>
    <dgm:cxn modelId="{54069F9B-DA60-4581-AACE-03131248FA4D}" type="presParOf" srcId="{1DD34402-B001-4FA3-9C27-4035A1CBB019}" destId="{54982216-6ABD-4F30-8E22-387E55847721}" srcOrd="0" destOrd="0" presId="urn:microsoft.com/office/officeart/2005/8/layout/hierarchy4"/>
    <dgm:cxn modelId="{A8B0FC33-0CC0-417F-BAD5-8BAB3C9D63C4}" type="presParOf" srcId="{54982216-6ABD-4F30-8E22-387E55847721}" destId="{7A89E5C9-DB7A-4869-852C-2439B8A7D3EE}" srcOrd="0" destOrd="0" presId="urn:microsoft.com/office/officeart/2005/8/layout/hierarchy4"/>
    <dgm:cxn modelId="{DA5B231E-D945-4FB2-9885-DE368D693238}" type="presParOf" srcId="{54982216-6ABD-4F30-8E22-387E55847721}" destId="{76465BFC-9D5D-43F4-9D48-9C59DF7284B3}" srcOrd="1" destOrd="0" presId="urn:microsoft.com/office/officeart/2005/8/layout/hierarchy4"/>
    <dgm:cxn modelId="{4BF51976-9236-4414-B2B5-7A3AF1E03A23}" type="presParOf" srcId="{54982216-6ABD-4F30-8E22-387E55847721}" destId="{0940EB93-EB1B-47B3-A298-9F6148732DC4}" srcOrd="2" destOrd="0" presId="urn:microsoft.com/office/officeart/2005/8/layout/hierarchy4"/>
    <dgm:cxn modelId="{B67F8A89-7F00-45B3-B2E2-4FE045246812}" type="presParOf" srcId="{0940EB93-EB1B-47B3-A298-9F6148732DC4}" destId="{6BBEF567-C7BE-494E-9776-C2CC692D2FC2}" srcOrd="0" destOrd="0" presId="urn:microsoft.com/office/officeart/2005/8/layout/hierarchy4"/>
    <dgm:cxn modelId="{23CA3D58-3D75-41AB-8357-CFCE027E5EFF}" type="presParOf" srcId="{6BBEF567-C7BE-494E-9776-C2CC692D2FC2}" destId="{80E58F83-7349-408B-939F-27F1ABE646C7}" srcOrd="0" destOrd="0" presId="urn:microsoft.com/office/officeart/2005/8/layout/hierarchy4"/>
    <dgm:cxn modelId="{9F37FD74-530C-4292-B234-9AB901C3FA70}" type="presParOf" srcId="{6BBEF567-C7BE-494E-9776-C2CC692D2FC2}" destId="{AE5AF520-6768-43B1-A079-F70D6CDA13B8}" srcOrd="1" destOrd="0" presId="urn:microsoft.com/office/officeart/2005/8/layout/hierarchy4"/>
    <dgm:cxn modelId="{0A47B743-ADBC-453C-A6FC-03A48C3D4525}" type="presParOf" srcId="{0940EB93-EB1B-47B3-A298-9F6148732DC4}" destId="{15052172-F6E1-4405-916D-387580AAF15F}" srcOrd="1" destOrd="0" presId="urn:microsoft.com/office/officeart/2005/8/layout/hierarchy4"/>
    <dgm:cxn modelId="{0A01314E-577D-4496-B6F5-83CBB3A831B2}" type="presParOf" srcId="{0940EB93-EB1B-47B3-A298-9F6148732DC4}" destId="{F619D5EC-B4C8-4482-9B6C-8413C0812499}" srcOrd="2" destOrd="0" presId="urn:microsoft.com/office/officeart/2005/8/layout/hierarchy4"/>
    <dgm:cxn modelId="{0668E500-0313-4A4A-B683-49C718032216}" type="presParOf" srcId="{F619D5EC-B4C8-4482-9B6C-8413C0812499}" destId="{4D1F8CCC-D4A5-4DDB-8F6B-FDD5D3AFFCA8}" srcOrd="0" destOrd="0" presId="urn:microsoft.com/office/officeart/2005/8/layout/hierarchy4"/>
    <dgm:cxn modelId="{88FEE2F3-6FD6-4DE2-B813-7B562F512DC2}" type="presParOf" srcId="{F619D5EC-B4C8-4482-9B6C-8413C0812499}" destId="{030F8CC3-1764-43B3-995E-63E7FC8AE24C}" srcOrd="1" destOrd="0" presId="urn:microsoft.com/office/officeart/2005/8/layout/hierarchy4"/>
    <dgm:cxn modelId="{BBF9E81A-BFBD-460B-BA58-81AB5FAFF5A6}" type="presParOf" srcId="{1DD34402-B001-4FA3-9C27-4035A1CBB019}" destId="{347C5FC7-DF26-419B-90C9-D8DBA72664B7}" srcOrd="1" destOrd="0" presId="urn:microsoft.com/office/officeart/2005/8/layout/hierarchy4"/>
    <dgm:cxn modelId="{F5076E4C-0909-4D47-9C17-C0B4E4B7AFC4}" type="presParOf" srcId="{1DD34402-B001-4FA3-9C27-4035A1CBB019}" destId="{2BFEC30E-FC4F-4778-BA59-DE4387EB9D4D}" srcOrd="2" destOrd="0" presId="urn:microsoft.com/office/officeart/2005/8/layout/hierarchy4"/>
    <dgm:cxn modelId="{5BFB52D3-A625-4B3A-9AF4-A6A6618E0882}" type="presParOf" srcId="{2BFEC30E-FC4F-4778-BA59-DE4387EB9D4D}" destId="{97D5FAC7-EB45-4B63-AF80-87BCFB3F3E3D}" srcOrd="0" destOrd="0" presId="urn:microsoft.com/office/officeart/2005/8/layout/hierarchy4"/>
    <dgm:cxn modelId="{B40E108C-6A67-4102-A9CF-5152858E20FD}" type="presParOf" srcId="{2BFEC30E-FC4F-4778-BA59-DE4387EB9D4D}" destId="{14EBEC30-9EE8-48EA-A702-42BD88F0C5AF}" srcOrd="1" destOrd="0" presId="urn:microsoft.com/office/officeart/2005/8/layout/hierarchy4"/>
    <dgm:cxn modelId="{FC5C3DC2-38FF-4FDA-BCFD-623800BDA2D9}" type="presParOf" srcId="{2BFEC30E-FC4F-4778-BA59-DE4387EB9D4D}" destId="{50B7BFB8-241F-4D4B-A580-83AB40F41B98}" srcOrd="2" destOrd="0" presId="urn:microsoft.com/office/officeart/2005/8/layout/hierarchy4"/>
    <dgm:cxn modelId="{738941C2-8DE9-4AF1-AD32-A103F0041F6F}" type="presParOf" srcId="{50B7BFB8-241F-4D4B-A580-83AB40F41B98}" destId="{3B174EF2-06B3-4FCD-9064-3DB2157D3C96}" srcOrd="0" destOrd="0" presId="urn:microsoft.com/office/officeart/2005/8/layout/hierarchy4"/>
    <dgm:cxn modelId="{F28E7BFA-32DF-43A3-A748-8684B39C730B}" type="presParOf" srcId="{3B174EF2-06B3-4FCD-9064-3DB2157D3C96}" destId="{D273F889-786B-4598-A787-5BE30FAA727E}" srcOrd="0" destOrd="0" presId="urn:microsoft.com/office/officeart/2005/8/layout/hierarchy4"/>
    <dgm:cxn modelId="{C5239FC0-B353-4C62-872B-6D389410F364}" type="presParOf" srcId="{3B174EF2-06B3-4FCD-9064-3DB2157D3C96}" destId="{56FC6D4D-229E-491B-A063-F26684723CAE}" srcOrd="1" destOrd="0" presId="urn:microsoft.com/office/officeart/2005/8/layout/hierarchy4"/>
    <dgm:cxn modelId="{A9A8771D-5ADF-4D62-94D5-F43D53E82FFC}" type="presParOf" srcId="{50B7BFB8-241F-4D4B-A580-83AB40F41B98}" destId="{928A4F95-3481-49C1-B861-D17B90B50643}" srcOrd="1" destOrd="0" presId="urn:microsoft.com/office/officeart/2005/8/layout/hierarchy4"/>
    <dgm:cxn modelId="{79B80305-3ACE-47F1-B00C-7602856AD2F0}" type="presParOf" srcId="{50B7BFB8-241F-4D4B-A580-83AB40F41B98}" destId="{DB21FB0A-6E01-4839-84C5-4BDB82F9F6FC}" srcOrd="2" destOrd="0" presId="urn:microsoft.com/office/officeart/2005/8/layout/hierarchy4"/>
    <dgm:cxn modelId="{B2818513-BC2F-48B7-BDD2-05A3EC3A74F8}" type="presParOf" srcId="{DB21FB0A-6E01-4839-84C5-4BDB82F9F6FC}" destId="{3AE99499-6A12-4335-9450-466F5508868B}" srcOrd="0" destOrd="0" presId="urn:microsoft.com/office/officeart/2005/8/layout/hierarchy4"/>
    <dgm:cxn modelId="{2C7D19D6-B742-4A98-874F-FBED1CCE60D2}" type="presParOf" srcId="{DB21FB0A-6E01-4839-84C5-4BDB82F9F6FC}" destId="{FE85F4A7-EF3F-4E4C-A4AE-AA89098F9860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BD138E1-E66F-467B-A081-D755B83512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04B9F-4E6D-4610-8BA9-F066B11D6D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F339-EA14-40A2-836A-BAE1E40FA4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44BCE18-1630-44D4-9E23-C5F2302380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004DA-D3BD-4DCF-99B7-20D91FABA5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E7017-4E55-4AE1-A2AE-84AC097A9B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A42FEFB-91E5-438C-9F8E-4758AABE70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01CB4-8590-4A3B-83E3-6E16FC2520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AAA8-9B47-42A1-A2A9-F2C80FB527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D0075-AABF-48AF-B6F8-79FCD14C9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56505-3D8E-4F23-917D-71BCF1B28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6B0ABA8-9B52-4A47-8E07-C869A603B1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429000" y="5143500"/>
            <a:ext cx="571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</a:rPr>
              <a:t>Данейкина О.В., зав. медиацентром, педагог-консультант 11 классов,</a:t>
            </a:r>
          </a:p>
          <a:p>
            <a:r>
              <a:rPr lang="ru-RU" sz="2000" b="1">
                <a:solidFill>
                  <a:srgbClr val="003399"/>
                </a:solidFill>
              </a:rPr>
              <a:t>МОУ лицей №67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Courier New"/>
                <a:cs typeface="Courier New"/>
              </a:rPr>
              <a:t>Мастер-класс </a:t>
            </a:r>
            <a:br>
              <a:rPr lang="ru-RU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Courier New"/>
                <a:cs typeface="Courier New"/>
              </a:rPr>
            </a:br>
            <a:r>
              <a:rPr lang="ru-RU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Courier New"/>
                <a:cs typeface="Courier New"/>
              </a:rPr>
              <a:t>Психолого-педагогическое</a:t>
            </a:r>
            <a:br>
              <a:rPr lang="ru-RU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Courier New"/>
                <a:cs typeface="Courier New"/>
              </a:rPr>
            </a:br>
            <a:r>
              <a:rPr lang="ru-RU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Courier New"/>
                <a:cs typeface="Courier New"/>
              </a:rPr>
              <a:t> сопровождение учащихся профильных классов на уроке и во внеурочное время</a:t>
            </a:r>
            <a:br>
              <a:rPr lang="ru-RU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Courier New"/>
                <a:cs typeface="Courier New"/>
              </a:rPr>
            </a:br>
            <a:endParaRPr lang="ru-RU" dirty="0"/>
          </a:p>
        </p:txBody>
      </p:sp>
      <p:pic>
        <p:nvPicPr>
          <p:cNvPr id="13" name="Рисунок 12" descr="00036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14752"/>
            <a:ext cx="2214578" cy="2664155"/>
          </a:xfrm>
          <a:prstGeom prst="rect">
            <a:avLst/>
          </a:prstGeom>
        </p:spPr>
      </p:pic>
      <p:pic>
        <p:nvPicPr>
          <p:cNvPr id="14" name="Рисунок 13" descr="AG00117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6157924" cy="103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sz="2400" b="1" dirty="0" smtClean="0">
                <a:solidFill>
                  <a:srgbClr val="CC0000"/>
                </a:solidFill>
                <a:latin typeface="Courier New" pitchFamily="49" charset="0"/>
              </a:rPr>
              <a:t>Направления поиска новых решений проблемы психолого-педагогического сопровождения</a:t>
            </a:r>
            <a:r>
              <a:rPr lang="ru-RU" altLang="zh-CN" sz="2400" dirty="0" smtClean="0">
                <a:solidFill>
                  <a:srgbClr val="CC0000"/>
                </a:solidFill>
                <a:latin typeface="Courier New" pitchFamily="49" charset="0"/>
              </a:rPr>
              <a:t> </a:t>
            </a:r>
            <a:endParaRPr lang="ru-RU" sz="2400" dirty="0" smtClean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85860"/>
            <a:ext cx="8186766" cy="29718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усиление интеграции содержания образования с </a:t>
            </a:r>
            <a:r>
              <a:rPr lang="ru-RU" altLang="zh-CN" sz="2400" b="1" dirty="0" err="1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внеучебной</a:t>
            </a: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 практикой социально-профессионального самоопределения школьников;</a:t>
            </a:r>
          </a:p>
          <a:p>
            <a:pPr>
              <a:buClr>
                <a:srgbClr val="CC0000"/>
              </a:buClr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ориентация на консолидацию ресурсов и усилий школ с другими учебными заведениями;</a:t>
            </a:r>
          </a:p>
          <a:p>
            <a:pPr>
              <a:buClr>
                <a:srgbClr val="CC0000"/>
              </a:buClr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обеспечение профильной подготовки школьников на основе вариативности, с учетом выбранных ими индивидуальных образовательных траекторий, соответствующих интересам, склонностям, способностям учащихся и запросам рынка труда;</a:t>
            </a:r>
          </a:p>
        </p:txBody>
      </p:sp>
      <p:pic>
        <p:nvPicPr>
          <p:cNvPr id="4" name="Рисунок 3" descr="AG00056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6500834"/>
            <a:ext cx="6143668" cy="103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zh-CN" sz="2800" b="1" dirty="0" smtClean="0">
                <a:solidFill>
                  <a:srgbClr val="CC0000"/>
                </a:solidFill>
                <a:latin typeface="Courier New" pitchFamily="49" charset="0"/>
              </a:rPr>
              <a:t>Направления поиска новых решений проблемы психолого-педагогического сопровождения</a:t>
            </a:r>
            <a:r>
              <a:rPr lang="ru-RU" altLang="zh-CN" sz="2800" dirty="0" smtClean="0">
                <a:solidFill>
                  <a:srgbClr val="CC0000"/>
                </a:solidFill>
                <a:latin typeface="Courier New" pitchFamily="49" charset="0"/>
              </a:rPr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CC0000"/>
              </a:buClr>
            </a:pPr>
            <a:r>
              <a:rPr lang="ru-RU" altLang="zh-CN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обеспечение обязательной предпрофильной подготовки учащихся, включающей овладение школьниками представлением об образе своего «Я», о мире профессий, о рынке труда; </a:t>
            </a:r>
          </a:p>
          <a:p>
            <a:pPr>
              <a:buClr>
                <a:srgbClr val="CC0000"/>
              </a:buClr>
            </a:pPr>
            <a:r>
              <a:rPr lang="ru-RU" altLang="zh-CN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приобретение практического опыта для обоснованного выбора профиля обучения;</a:t>
            </a:r>
          </a:p>
          <a:p>
            <a:pPr>
              <a:buClr>
                <a:srgbClr val="CC0000"/>
              </a:buClr>
            </a:pPr>
            <a:r>
              <a:rPr lang="ru-RU" altLang="zh-CN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оказание психолого-педагогической помощи учителю в переориентации его деятельности; </a:t>
            </a:r>
          </a:p>
          <a:p>
            <a:pPr>
              <a:buClr>
                <a:srgbClr val="CC0000"/>
              </a:buClr>
            </a:pPr>
            <a:r>
              <a:rPr lang="ru-RU" altLang="zh-CN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обеспечение школьника поддержкой в выборе профиля обучения и дальнейшей</a:t>
            </a:r>
            <a:r>
              <a:rPr lang="ru-RU" altLang="zh-CN" b="1" dirty="0" smtClean="0">
                <a:latin typeface="Courier New" pitchFamily="49" charset="0"/>
                <a:cs typeface="华文楷体"/>
              </a:rPr>
              <a:t> </a:t>
            </a:r>
            <a:r>
              <a:rPr lang="ru-RU" altLang="zh-CN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профессиональной деятельности</a:t>
            </a:r>
            <a:endParaRPr lang="ru-RU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AG00046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6215082"/>
            <a:ext cx="5143536" cy="9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70199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sz="4000" b="1" dirty="0" smtClean="0">
                <a:solidFill>
                  <a:srgbClr val="CC0000"/>
                </a:solidFill>
                <a:latin typeface="Courier New" pitchFamily="49" charset="0"/>
              </a:rPr>
              <a:t>ППС профильных классов</a:t>
            </a:r>
            <a:br>
              <a:rPr lang="ru-RU" altLang="zh-CN" sz="4000" b="1" dirty="0" smtClean="0">
                <a:solidFill>
                  <a:srgbClr val="CC0000"/>
                </a:solidFill>
                <a:latin typeface="Courier New" pitchFamily="49" charset="0"/>
              </a:rPr>
            </a:br>
            <a:r>
              <a:rPr lang="ru-RU" altLang="zh-CN" sz="4000" b="1" dirty="0" smtClean="0">
                <a:solidFill>
                  <a:srgbClr val="CC0000"/>
                </a:solidFill>
                <a:latin typeface="Courier New" pitchFamily="49" charset="0"/>
              </a:rPr>
              <a:t> делится на четыре сопровождающих цикла:</a:t>
            </a:r>
            <a:endParaRPr lang="ru-RU" sz="4000" b="1" dirty="0" smtClean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285992"/>
            <a:ext cx="8893175" cy="3268663"/>
          </a:xfrm>
        </p:spPr>
        <p:txBody>
          <a:bodyPr/>
          <a:lstStyle/>
          <a:p>
            <a:pPr indent="20638">
              <a:lnSpc>
                <a:spcPct val="130000"/>
              </a:lnSpc>
              <a:buClr>
                <a:srgbClr val="CC0000"/>
              </a:buClr>
            </a:pPr>
            <a:r>
              <a:rPr lang="ru-RU" altLang="zh-CN" b="1" dirty="0" err="1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предподготовительный</a:t>
            </a:r>
            <a:r>
              <a:rPr lang="ru-RU" altLang="zh-CN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 (8-й класс);</a:t>
            </a:r>
          </a:p>
          <a:p>
            <a:pPr indent="20638">
              <a:lnSpc>
                <a:spcPct val="130000"/>
              </a:lnSpc>
              <a:buClr>
                <a:srgbClr val="CC0000"/>
              </a:buClr>
            </a:pPr>
            <a:r>
              <a:rPr lang="ru-RU" altLang="zh-CN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подготовительный (9-й класс);</a:t>
            </a:r>
          </a:p>
          <a:p>
            <a:pPr indent="20638">
              <a:lnSpc>
                <a:spcPct val="130000"/>
              </a:lnSpc>
              <a:buClr>
                <a:srgbClr val="CC0000"/>
              </a:buClr>
            </a:pPr>
            <a:r>
              <a:rPr lang="ru-RU" altLang="zh-CN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адаптационный (10-й класс);</a:t>
            </a:r>
          </a:p>
          <a:p>
            <a:pPr indent="20638">
              <a:lnSpc>
                <a:spcPct val="130000"/>
              </a:lnSpc>
              <a:buClr>
                <a:srgbClr val="CC0000"/>
              </a:buClr>
            </a:pPr>
            <a:r>
              <a:rPr lang="ru-RU" altLang="zh-CN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заключительный (11-й класс)</a:t>
            </a:r>
            <a:endParaRPr lang="ru-RU" b="1" dirty="0" smtClean="0">
              <a:solidFill>
                <a:srgbClr val="000099"/>
              </a:solidFill>
              <a:latin typeface="Courier New" pitchFamily="49" charset="0"/>
            </a:endParaRPr>
          </a:p>
        </p:txBody>
      </p:sp>
      <p:pic>
        <p:nvPicPr>
          <p:cNvPr id="5" name="Рисунок 4" descr="AG00053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5643578"/>
            <a:ext cx="5872172" cy="9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sz="3200" b="1" dirty="0" smtClean="0">
                <a:solidFill>
                  <a:srgbClr val="CC0000"/>
                </a:solidFill>
                <a:latin typeface="Courier New" pitchFamily="49" charset="0"/>
                <a:cs typeface="华文楷体"/>
              </a:rPr>
              <a:t>Цель ППС в 9-х классах</a:t>
            </a:r>
            <a:endParaRPr lang="ru-RU" sz="3200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357298"/>
            <a:ext cx="8858312" cy="45720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помочь старшеклассникам в проектировании дальнейшего образовательного пути.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zh-CN" sz="3000" b="1" dirty="0" smtClean="0">
                <a:solidFill>
                  <a:srgbClr val="FF0000"/>
                </a:solidFill>
                <a:latin typeface="Courier New" pitchFamily="49" charset="0"/>
                <a:cs typeface="华文楷体"/>
              </a:rPr>
              <a:t>Задачи: </a:t>
            </a:r>
          </a:p>
          <a:p>
            <a:pPr>
              <a:lnSpc>
                <a:spcPct val="80000"/>
              </a:lnSpc>
              <a:buClr>
                <a:srgbClr val="CC0000"/>
              </a:buClr>
            </a:pPr>
            <a:r>
              <a:rPr lang="ru-RU" altLang="zh-CN" sz="2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определение и коррекция уровня профессиональной готовности и готовности к профильному обучению учащихся 9-го класса; </a:t>
            </a:r>
          </a:p>
          <a:p>
            <a:pPr>
              <a:lnSpc>
                <a:spcPct val="80000"/>
              </a:lnSpc>
              <a:buClr>
                <a:srgbClr val="CC0000"/>
              </a:buClr>
            </a:pPr>
            <a:r>
              <a:rPr lang="ru-RU" altLang="zh-CN" sz="2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психологическое просвещение родителей и педагогов об актуальных проблемах учащихся 9-х классов и о том, какую помощь они могут оказать подросткам.</a:t>
            </a:r>
          </a:p>
          <a:p>
            <a:pPr>
              <a:buClr>
                <a:srgbClr val="CC0000"/>
              </a:buClr>
            </a:pPr>
            <a:endParaRPr lang="ru-RU" altLang="zh-CN" sz="2000" b="1" dirty="0" smtClean="0">
              <a:solidFill>
                <a:srgbClr val="000099"/>
              </a:solidFill>
              <a:latin typeface="Courier New" pitchFamily="49" charset="0"/>
              <a:cs typeface="华文楷体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zh-CN" sz="2000" b="1" dirty="0" smtClean="0">
                <a:solidFill>
                  <a:srgbClr val="CC0000"/>
                </a:solidFill>
                <a:latin typeface="Courier New" pitchFamily="49" charset="0"/>
                <a:cs typeface="华文楷体"/>
              </a:rPr>
              <a:t>Достижение поставленных задач</a:t>
            </a:r>
            <a:r>
              <a:rPr lang="ru-RU" altLang="zh-CN" sz="2000" b="1" dirty="0" smtClean="0">
                <a:latin typeface="Courier New" pitchFamily="49" charset="0"/>
                <a:cs typeface="华文楷体"/>
              </a:rPr>
              <a:t> </a:t>
            </a:r>
            <a:r>
              <a:rPr lang="ru-RU" altLang="zh-CN" sz="2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осуществляется через знакомство родителей, педагогов и учащихся с результатами исследования, совместный анализ полученных результатов, консультативную и развивающую деятельность</a:t>
            </a:r>
            <a:endParaRPr lang="ru-RU" sz="2000" b="1" dirty="0" smtClean="0">
              <a:solidFill>
                <a:srgbClr val="000099"/>
              </a:solidFill>
              <a:latin typeface="Courier New" pitchFamily="49" charset="0"/>
            </a:endParaRPr>
          </a:p>
        </p:txBody>
      </p:sp>
      <p:pic>
        <p:nvPicPr>
          <p:cNvPr id="4" name="Рисунок 3" descr="AG00054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6215082"/>
            <a:ext cx="5786478" cy="9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85728"/>
            <a:ext cx="8572560" cy="557216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zh-CN" sz="2800" b="1" dirty="0" smtClean="0">
                <a:solidFill>
                  <a:srgbClr val="CC0000"/>
                </a:solidFill>
                <a:latin typeface="Courier New" pitchFamily="49" charset="0"/>
                <a:cs typeface="华文楷体"/>
              </a:rPr>
              <a:t>ЦЕЛЬ ППС 10-м классе</a:t>
            </a:r>
            <a:r>
              <a:rPr lang="ru-RU" altLang="zh-CN" sz="2800" b="1" dirty="0" smtClean="0">
                <a:latin typeface="Courier New" pitchFamily="49" charset="0"/>
                <a:cs typeface="华文楷体"/>
              </a:rPr>
              <a:t> </a:t>
            </a:r>
            <a:r>
              <a:rPr lang="ru-RU" altLang="zh-CN" sz="2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способствовать социально-психологической адаптации учащихся 10 классов к новой ситуации обучения.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CN" sz="2000" b="1" dirty="0" smtClean="0">
                <a:solidFill>
                  <a:srgbClr val="CC0000"/>
                </a:solidFill>
                <a:latin typeface="Courier New" pitchFamily="49" charset="0"/>
                <a:cs typeface="华文楷体"/>
              </a:rPr>
              <a:t>Задачи: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altLang="zh-CN" sz="2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Совместная с классными руководителями работа по программе адаптации в начале учебного года; 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altLang="zh-CN" sz="2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Отслеживание актуального состояния учащихся профильных классов, выявление симптомов </a:t>
            </a:r>
            <a:r>
              <a:rPr lang="ru-RU" altLang="zh-CN" sz="2000" b="1" dirty="0" err="1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дезадаптации</a:t>
            </a:r>
            <a:r>
              <a:rPr lang="ru-RU" altLang="zh-CN" sz="2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;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altLang="zh-CN" sz="2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Психологическое просвещение родителей и педагогов относительно адаптационного периода у десятиклассников.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altLang="zh-CN" sz="2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Создание условий для формирования адекватной самооценки своих потребностей и возможностей.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CN" sz="2000" b="1" dirty="0" smtClean="0">
                <a:solidFill>
                  <a:srgbClr val="CC0000"/>
                </a:solidFill>
                <a:latin typeface="Courier New" pitchFamily="49" charset="0"/>
                <a:cs typeface="华文楷体"/>
              </a:rPr>
              <a:t>Этап рефлексии.</a:t>
            </a:r>
            <a:r>
              <a:rPr lang="ru-RU" altLang="zh-CN" sz="2000" b="1" dirty="0" smtClean="0">
                <a:latin typeface="Courier New" pitchFamily="49" charset="0"/>
                <a:cs typeface="华文楷体"/>
              </a:rPr>
              <a:t> </a:t>
            </a:r>
            <a:r>
              <a:rPr lang="ru-RU" altLang="zh-CN" sz="2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В конце сопровождающего цикла анализируется вся проведенная классными руководителями, психологом и педагогами работа. Делаются выводы об эффективности работы, вносятся предложения по проектированию дальнейшей программы работы в 11-м классе </a:t>
            </a:r>
            <a:endParaRPr lang="ru-RU" sz="2000" b="1" dirty="0" smtClean="0">
              <a:solidFill>
                <a:srgbClr val="000099"/>
              </a:solidFill>
              <a:latin typeface="Courier New" pitchFamily="49" charset="0"/>
            </a:endParaRPr>
          </a:p>
        </p:txBody>
      </p:sp>
      <p:pic>
        <p:nvPicPr>
          <p:cNvPr id="3" name="Рисунок 2" descr="AG00053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6286520"/>
            <a:ext cx="6215106" cy="10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462962" cy="581025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altLang="zh-CN" sz="2800" b="1" dirty="0" smtClean="0">
                <a:solidFill>
                  <a:srgbClr val="CC0000"/>
                </a:solidFill>
                <a:latin typeface="Courier New" pitchFamily="49" charset="0"/>
                <a:cs typeface="华文楷体"/>
              </a:rPr>
              <a:t>ППС предполагает 11-м классе</a:t>
            </a: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  </a:t>
            </a: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помощь старшеклассникам в определении и формировании социальной и профессиональной готовности.</a:t>
            </a:r>
          </a:p>
          <a:p>
            <a:pPr>
              <a:buFontTx/>
              <a:buNone/>
            </a:pPr>
            <a:r>
              <a:rPr lang="ru-RU" altLang="zh-CN" sz="2800" b="1" dirty="0" smtClean="0">
                <a:solidFill>
                  <a:srgbClr val="CC0000"/>
                </a:solidFill>
                <a:latin typeface="Courier New" pitchFamily="49" charset="0"/>
                <a:cs typeface="华文楷体"/>
              </a:rPr>
              <a:t>Задачи:</a:t>
            </a: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 </a:t>
            </a:r>
          </a:p>
          <a:p>
            <a:pPr>
              <a:buClr>
                <a:srgbClr val="CC0000"/>
              </a:buClr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определение и коррекция уровня профессиональной и социальной готовности; </a:t>
            </a:r>
          </a:p>
          <a:p>
            <a:pPr>
              <a:buClr>
                <a:srgbClr val="CC0000"/>
              </a:buClr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проведение развивающей работы с учащимися; </a:t>
            </a:r>
          </a:p>
          <a:p>
            <a:pPr>
              <a:buClr>
                <a:srgbClr val="CC0000"/>
              </a:buClr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психологическое просвещение родителей и педагогов об актуальных проблемах будущего выпускника школы. </a:t>
            </a:r>
          </a:p>
          <a:p>
            <a:pPr>
              <a:buClr>
                <a:srgbClr val="CC0000"/>
              </a:buClr>
            </a:pPr>
            <a:endParaRPr lang="ru-RU" sz="2000" b="1" dirty="0" smtClean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ru-RU" altLang="zh-CN" sz="2000" b="1" dirty="0" smtClean="0">
                <a:solidFill>
                  <a:srgbClr val="CC0000"/>
                </a:solidFill>
                <a:latin typeface="Courier New" pitchFamily="49" charset="0"/>
                <a:cs typeface="华文楷体"/>
              </a:rPr>
              <a:t>Этап рефлексии.</a:t>
            </a:r>
            <a:r>
              <a:rPr lang="ru-RU" altLang="zh-CN" sz="2000" b="1" dirty="0" smtClean="0">
                <a:latin typeface="Courier New" pitchFamily="49" charset="0"/>
                <a:cs typeface="华文楷体"/>
              </a:rPr>
              <a:t> </a:t>
            </a:r>
            <a:r>
              <a:rPr lang="ru-RU" altLang="zh-CN" sz="2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В конце сопровождающего цикла анализируется вся проведенная классным руководителем, психологом и педагогами работа. Делаются выводы об эффективности работы, разрабатываются рекомендации и пожелания для оптимизации работы в выпускном классе</a:t>
            </a:r>
            <a:r>
              <a:rPr lang="ru-RU" altLang="zh-CN" sz="2000" dirty="0" smtClean="0">
                <a:solidFill>
                  <a:srgbClr val="000099"/>
                </a:solidFill>
                <a:cs typeface="华文楷体"/>
              </a:rPr>
              <a:t> </a:t>
            </a:r>
            <a:endParaRPr lang="ru-RU" sz="2000" b="1" dirty="0" smtClean="0">
              <a:solidFill>
                <a:srgbClr val="000099"/>
              </a:solidFill>
              <a:latin typeface="Courier New" pitchFamily="49" charset="0"/>
            </a:endParaRPr>
          </a:p>
          <a:p>
            <a:pPr>
              <a:buClr>
                <a:srgbClr val="CC0000"/>
              </a:buClr>
            </a:pPr>
            <a:endParaRPr lang="ru-RU" sz="2000" b="1" dirty="0" smtClean="0">
              <a:solidFill>
                <a:srgbClr val="000099"/>
              </a:solidFill>
              <a:latin typeface="Courier New" pitchFamily="49" charset="0"/>
            </a:endParaRPr>
          </a:p>
        </p:txBody>
      </p:sp>
      <p:pic>
        <p:nvPicPr>
          <p:cNvPr id="3" name="Рисунок 2" descr="AG00056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6357958"/>
            <a:ext cx="5657858" cy="95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349500"/>
            <a:ext cx="8424863" cy="11430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altLang="zh-CN" sz="3200" b="1" dirty="0" smtClean="0">
                <a:solidFill>
                  <a:srgbClr val="000099"/>
                </a:solidFill>
                <a:latin typeface="Courier New" pitchFamily="49" charset="0"/>
              </a:rPr>
              <a:t>Таким образом, возможно</a:t>
            </a:r>
            <a:r>
              <a:rPr lang="ru-RU" altLang="zh-CN" sz="4000" b="1" dirty="0" smtClean="0">
                <a:latin typeface="Courier New" pitchFamily="49" charset="0"/>
              </a:rPr>
              <a:t> </a:t>
            </a:r>
            <a:r>
              <a:rPr lang="ru-RU" altLang="zh-CN" sz="3200" b="1" dirty="0" smtClean="0">
                <a:solidFill>
                  <a:srgbClr val="CC0000"/>
                </a:solidFill>
                <a:latin typeface="Courier New" pitchFamily="49" charset="0"/>
              </a:rPr>
              <a:t>осуществление главной цели психолого-педагогического сопровождения</a:t>
            </a:r>
            <a:r>
              <a:rPr lang="ru-RU" altLang="zh-CN" sz="3200" b="1" dirty="0" smtClean="0">
                <a:latin typeface="Courier New" pitchFamily="49" charset="0"/>
              </a:rPr>
              <a:t> </a:t>
            </a:r>
            <a:r>
              <a:rPr lang="ru-RU" altLang="zh-CN" sz="3200" b="1" dirty="0" smtClean="0">
                <a:solidFill>
                  <a:srgbClr val="000099"/>
                </a:solidFill>
                <a:latin typeface="Courier New" pitchFamily="49" charset="0"/>
              </a:rPr>
              <a:t>– создание таких социально-педагогических условий, в которых каждый ребенок мог бы стать субъектом своей жизни</a:t>
            </a:r>
            <a:endParaRPr lang="ru-RU" sz="3200" b="1" dirty="0" smtClean="0">
              <a:solidFill>
                <a:srgbClr val="000099"/>
              </a:solidFill>
              <a:latin typeface="Courier New" pitchFamily="49" charset="0"/>
            </a:endParaRPr>
          </a:p>
        </p:txBody>
      </p:sp>
      <p:pic>
        <p:nvPicPr>
          <p:cNvPr id="3" name="Рисунок 2" descr="AG00056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00042"/>
            <a:ext cx="5715040" cy="964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96300" cy="706438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Arial" pitchFamily="34" charset="0"/>
              </a:rPr>
              <a:t>Задачи </a:t>
            </a:r>
            <a:r>
              <a:rPr lang="ru-RU" b="1" i="1" dirty="0" smtClean="0">
                <a:latin typeface="Arial" pitchFamily="34" charset="0"/>
              </a:rPr>
              <a:t>ЛИЦЕЯ</a:t>
            </a:r>
            <a:endParaRPr lang="ru-RU" b="1" i="1" dirty="0">
              <a:latin typeface="Arial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820150" cy="53006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Arial" pitchFamily="34" charset="0"/>
              </a:rPr>
              <a:t>1.</a:t>
            </a:r>
            <a:r>
              <a:rPr lang="ru-RU" sz="1800" dirty="0">
                <a:latin typeface="Arial" pitchFamily="34" charset="0"/>
              </a:rPr>
              <a:t> </a:t>
            </a:r>
            <a:r>
              <a:rPr lang="ru-RU" sz="2400" dirty="0">
                <a:latin typeface="Arial" pitchFamily="34" charset="0"/>
              </a:rPr>
              <a:t>Создать условия для правильного выбора ИПМ через </a:t>
            </a:r>
            <a:r>
              <a:rPr lang="ru-RU" sz="2400" dirty="0" err="1">
                <a:latin typeface="Arial" pitchFamily="34" charset="0"/>
              </a:rPr>
              <a:t>предпрофильную</a:t>
            </a:r>
            <a:r>
              <a:rPr lang="ru-RU" sz="2400" dirty="0">
                <a:latin typeface="Arial" pitchFamily="34" charset="0"/>
              </a:rPr>
              <a:t> подготовку.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Arial" pitchFamily="34" charset="0"/>
              </a:rPr>
              <a:t>2. Сформировать мобильные индивидуальные образовательные маршруты.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Arial" pitchFamily="34" charset="0"/>
              </a:rPr>
              <a:t>3. Скоординировать деятельность  учащихся на базовых, профильных,  элективных курсах разной направленности, на практике, НОУ в 10-11 классах.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Arial" pitchFamily="34" charset="0"/>
              </a:rPr>
              <a:t>4. Использовать современные технологии обучения и сопровождения учащихся по ИПМ.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Arial" pitchFamily="34" charset="0"/>
              </a:rPr>
              <a:t>5. Разработать новую систему оценивания знаний и   достижений школьников, отслеживания их движения      по индивидуальным профильным маршрутам.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14282" y="5786454"/>
            <a:ext cx="1905000" cy="990600"/>
          </a:xfrm>
          <a:prstGeom prst="rect">
            <a:avLst/>
          </a:prstGeom>
          <a:solidFill>
            <a:srgbClr val="C4884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Базовые курсы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71538" y="5214950"/>
            <a:ext cx="1905000" cy="990600"/>
          </a:xfrm>
          <a:prstGeom prst="rect">
            <a:avLst/>
          </a:prstGeom>
          <a:solidFill>
            <a:srgbClr val="C4884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Профильные</a:t>
            </a:r>
          </a:p>
          <a:p>
            <a:pPr algn="ctr"/>
            <a:r>
              <a:rPr lang="ru-RU" sz="1800" b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курсы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857356" y="4429132"/>
            <a:ext cx="1905000" cy="990600"/>
          </a:xfrm>
          <a:prstGeom prst="rect">
            <a:avLst/>
          </a:prstGeom>
          <a:solidFill>
            <a:srgbClr val="C4884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Элективные</a:t>
            </a:r>
          </a:p>
          <a:p>
            <a:pPr algn="ctr"/>
            <a:r>
              <a:rPr 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курсы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2714612" y="3643314"/>
            <a:ext cx="1905000" cy="990600"/>
          </a:xfrm>
          <a:prstGeom prst="rect">
            <a:avLst/>
          </a:prstGeom>
          <a:solidFill>
            <a:srgbClr val="C4884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Дистанционное</a:t>
            </a:r>
          </a:p>
          <a:p>
            <a:pPr algn="ctr"/>
            <a:r>
              <a:rPr 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обучение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42900"/>
            <a:ext cx="8713788" cy="11731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latin typeface="Arial" pitchFamily="34" charset="0"/>
              </a:rPr>
              <a:t>Индивидуальные образовательные маршруты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714744" y="2928934"/>
            <a:ext cx="1905000" cy="990600"/>
          </a:xfrm>
          <a:prstGeom prst="rect">
            <a:avLst/>
          </a:prstGeom>
          <a:solidFill>
            <a:srgbClr val="C4884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Профессиональ -</a:t>
            </a:r>
          </a:p>
          <a:p>
            <a:pPr algn="ctr"/>
            <a:r>
              <a:rPr lang="ru-RU" sz="1800" b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ные</a:t>
            </a:r>
          </a:p>
          <a:p>
            <a:pPr algn="ctr"/>
            <a:r>
              <a:rPr lang="ru-RU" sz="1800" b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пробы, практика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857752" y="2000240"/>
            <a:ext cx="1905000" cy="990600"/>
          </a:xfrm>
          <a:prstGeom prst="rect">
            <a:avLst/>
          </a:prstGeom>
          <a:solidFill>
            <a:srgbClr val="C4884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Олимпиады, </a:t>
            </a:r>
          </a:p>
          <a:p>
            <a:pPr algn="ctr"/>
            <a:r>
              <a:rPr 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конкурсы,</a:t>
            </a:r>
          </a:p>
          <a:p>
            <a:pPr algn="ctr"/>
            <a:r>
              <a:rPr 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фестивали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5857884" y="1142984"/>
            <a:ext cx="1905000" cy="990600"/>
          </a:xfrm>
          <a:prstGeom prst="rect">
            <a:avLst/>
          </a:prstGeom>
          <a:solidFill>
            <a:srgbClr val="C4884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Само –</a:t>
            </a:r>
          </a:p>
          <a:p>
            <a:pPr algn="ctr"/>
            <a:r>
              <a:rPr lang="ru-RU" sz="1800" b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 rot="19108907">
            <a:off x="3440820" y="4512332"/>
            <a:ext cx="5008562" cy="487362"/>
          </a:xfrm>
          <a:prstGeom prst="rightArrow">
            <a:avLst>
              <a:gd name="adj1" fmla="val 50000"/>
              <a:gd name="adj2" fmla="val 256922"/>
            </a:avLst>
          </a:prstGeom>
          <a:solidFill>
            <a:srgbClr val="C4884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Компетентная личность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6929454" y="428604"/>
            <a:ext cx="1905000" cy="990600"/>
          </a:xfrm>
          <a:prstGeom prst="rect">
            <a:avLst/>
          </a:prstGeom>
          <a:solidFill>
            <a:srgbClr val="C4884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0" dirty="0" err="1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Портфолио</a:t>
            </a:r>
            <a:endParaRPr 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40962" name="Picture 2" descr="C:\Documents and Settings\user\Мои документы\Мои рисунки\Мои рисунки\BD13656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357562"/>
            <a:ext cx="161879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6944 C 0.00104 0.06643 0.00452 0.06018 0.00695 0.05139 C 0.00781 0.04884 0.00886 0.04352 0.00886 0.04375 C 0.0099 0.03565 0.01215 0.0294 0.01268 0.02176 C 0.01424 0.01111 0.01511 -0.00139 0.02066 -0.00926 C 0.02222 -0.01389 0.02292 -0.01713 0.025 -0.02153 C 0.03559 -0.06458 0.06059 -0.05023 0.09288 -0.05116 C 0.10695 -0.0632 0.09584 -0.05185 0.09722 -0.10509 C 0.0974 -0.11273 0.0967 -0.1213 0.09913 -0.12824 C 0.10417 -0.1419 0.12656 -0.1456 0.13542 -0.14699 C 0.13854 -0.14745 0.14149 -0.14815 0.14445 -0.14861 C 0.15781 -0.1544 0.17274 -0.15648 0.18681 -0.15926 C 0.18976 -0.16181 0.19566 -0.16736 0.19566 -0.16713 C 0.20365 -0.18287 0.19618 -0.20232 0.2033 -0.21713 C 0.20816 -0.23796 0.2283 -0.22894 0.24167 -0.22963 C 0.2507 -0.23333 0.24132 -0.22986 0.26198 -0.23218 C 0.27153 -0.23333 0.28229 -0.2375 0.29115 -0.24167 C 0.2934 -0.24375 0.29722 -0.24445 0.29809 -0.24838 C 0.29879 -0.25116 0.29913 -0.2537 0.3 -0.25648 C 0.30018 -0.25764 0.30122 -0.26042 0.30122 -0.26019 C 0.30278 -0.28403 0.30261 -0.30232 0.30417 -0.32801 C 0.30486 -0.34051 0.31893 -0.34236 0.32518 -0.34445 C 0.33559 -0.34676 0.3467 -0.34931 0.35729 -0.35232 C 0.36788 -0.35532 0.37813 -0.36088 0.3882 -0.36458 C 0.39202 -0.36782 0.39288 -0.36991 0.39427 -0.37546 C 0.3941 -0.37963 0.3941 -0.38472 0.3934 -0.38866 C 0.39288 -0.39167 0.39236 -0.39421 0.39132 -0.39722 C 0.39097 -0.39815 0.39045 -0.40116 0.39045 -0.4007 C 0.3908 -0.41551 0.3908 -0.42986 0.39132 -0.44398 C 0.39132 -0.4463 0.39132 -0.44838 0.39254 -0.44954 C 0.39375 -0.45116 0.39566 -0.45046 0.3974 -0.4507 C 0.39948 -0.45162 0.40035 -0.45278 0.40209 -0.45347 C 0.4066 -0.4544 0.41059 -0.45486 0.41424 -0.45602 C 0.42518 -0.4588 0.43681 -0.46273 0.44774 -0.46412 C 0.46858 -0.47107 0.48872 -0.47199 0.51007 -0.47361 C 0.50643 -0.48009 0.50625 -0.47917 0.50521 -0.48565 C 0.50417 -0.48935 0.50313 -0.4963 0.50313 -0.49607 C 0.50347 -0.50185 0.50209 -0.50857 0.50521 -0.5125 C 0.50677 -0.51482 0.51042 -0.51458 0.51337 -0.51528 C 0.52552 -0.51829 0.53455 -0.51968 0.54844 -0.52037 C 0.55938 -0.52361 0.56927 -0.52616 0.58038 -0.52755 C 0.58368 -0.52894 0.58229 -0.52847 0.58472 -0.52847 " pathEditMode="relative" rAng="0" ptsTypes="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 animBg="1"/>
      <p:bldP spid="45061" grpId="0" animBg="1"/>
      <p:bldP spid="45071" grpId="0" animBg="1"/>
      <p:bldP spid="45060" grpId="0"/>
      <p:bldP spid="45062" grpId="0" animBg="1"/>
      <p:bldP spid="45063" grpId="0" animBg="1"/>
      <p:bldP spid="45066" grpId="0" animBg="1"/>
      <p:bldP spid="45068" grpId="0" animBg="1"/>
      <p:bldP spid="450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367078" y="1714488"/>
            <a:ext cx="5776922" cy="457203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система специализированной подготовки в старших классах </a:t>
            </a:r>
            <a:r>
              <a:rPr lang="ru-RU" altLang="zh-CN" sz="2800" b="1" dirty="0" err="1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общеобразователь-ной</a:t>
            </a: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 школы, ориентированная на индивидуализацию </a:t>
            </a:r>
            <a:r>
              <a:rPr lang="ru-RU" altLang="zh-CN" sz="2800" b="1" dirty="0" err="1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обуче-ния</a:t>
            </a: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 и специализацию </a:t>
            </a:r>
            <a:r>
              <a:rPr lang="ru-RU" altLang="zh-CN" sz="2800" b="1" dirty="0" err="1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обуча-ющихся</a:t>
            </a: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, в том числе с учетом реальных </a:t>
            </a:r>
            <a:r>
              <a:rPr lang="ru-RU" altLang="zh-CN" sz="2800" b="1" dirty="0" err="1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потреб-ностей</a:t>
            </a: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 рынка труда. </a:t>
            </a:r>
            <a:endParaRPr lang="ru-RU" sz="2800" b="1" dirty="0" smtClean="0">
              <a:solidFill>
                <a:srgbClr val="000099"/>
              </a:solidFill>
              <a:latin typeface="Courier New" pitchFamily="49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071538" y="214290"/>
            <a:ext cx="7343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 sz="4800" b="1" dirty="0">
                <a:solidFill>
                  <a:srgbClr val="CC0000"/>
                </a:solidFill>
                <a:cs typeface="华文楷体"/>
              </a:rPr>
              <a:t>Профильное обучение</a:t>
            </a:r>
            <a:endParaRPr lang="ru-RU" sz="4800" b="1" dirty="0">
              <a:solidFill>
                <a:srgbClr val="CC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29977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AG00047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071546"/>
            <a:ext cx="6429420" cy="108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-285784" y="1142984"/>
            <a:ext cx="3857652" cy="4643470"/>
          </a:xfrm>
        </p:spPr>
        <p:txBody>
          <a:bodyPr>
            <a:normAutofit/>
          </a:bodyPr>
          <a:lstStyle/>
          <a:p>
            <a:pPr indent="-108000"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Комплексная модель </a:t>
            </a:r>
            <a:r>
              <a:rPr lang="ru-RU" sz="2400" b="1" dirty="0" err="1" smtClean="0">
                <a:solidFill>
                  <a:srgbClr val="FF0000"/>
                </a:solidFill>
              </a:rPr>
              <a:t>психолого-педагогичес-кого</a:t>
            </a:r>
            <a:r>
              <a:rPr lang="ru-RU" sz="2400" b="1" dirty="0" smtClean="0">
                <a:solidFill>
                  <a:srgbClr val="FF0000"/>
                </a:solidFill>
              </a:rPr>
              <a:t> сопровождения </a:t>
            </a:r>
            <a:r>
              <a:rPr lang="ru-RU" sz="2400" b="1" dirty="0" smtClean="0"/>
              <a:t>должна обеспечить формирование </a:t>
            </a:r>
            <a:r>
              <a:rPr lang="ru-RU" sz="2400" b="1" dirty="0" err="1" smtClean="0"/>
              <a:t>способ-ности</a:t>
            </a:r>
            <a:r>
              <a:rPr lang="ru-RU" sz="2400" b="1" dirty="0" smtClean="0"/>
              <a:t> учащегося к </a:t>
            </a:r>
            <a:r>
              <a:rPr lang="ru-RU" sz="2400" b="1" dirty="0" err="1" smtClean="0"/>
              <a:t>созна-тельному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ответствен-ному</a:t>
            </a:r>
            <a:r>
              <a:rPr lang="ru-RU" sz="2400" b="1" dirty="0" smtClean="0"/>
              <a:t> выбору и к </a:t>
            </a:r>
            <a:r>
              <a:rPr lang="ru-RU" sz="2400" b="1" dirty="0" err="1" smtClean="0"/>
              <a:t>осоз-нанному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проектиро-ванию</a:t>
            </a:r>
            <a:r>
              <a:rPr lang="ru-RU" sz="2400" b="1" dirty="0" smtClean="0"/>
              <a:t> собственного жизненного пути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357554" y="1000108"/>
          <a:ext cx="5643602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3357563"/>
            <a:ext cx="8229600" cy="10080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zh-CN" b="1" u="sng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основные </a:t>
            </a:r>
            <a:r>
              <a:rPr lang="ru-RU" altLang="zh-CN" b="1" u="sng" dirty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принципы сопровождения:</a:t>
            </a:r>
          </a:p>
          <a:p>
            <a:endParaRPr lang="ru-RU" b="1" u="sng" dirty="0" smtClean="0">
              <a:solidFill>
                <a:srgbClr val="000099"/>
              </a:solidFill>
              <a:latin typeface="Courier New" pitchFamily="49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14282" y="333375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CC0000"/>
                </a:solidFill>
                <a:cs typeface="华文楷体"/>
              </a:rPr>
              <a:t>«Под сопровождением понимается метод, обеспечивающий создание условий для принятия субъектом развития оптимальных решений в различных ситуациях жизненного выбора...» 			  </a:t>
            </a:r>
            <a:r>
              <a:rPr lang="ru-RU" altLang="zh-CN" sz="2800" b="1" dirty="0">
                <a:solidFill>
                  <a:srgbClr val="000099"/>
                </a:solidFill>
                <a:cs typeface="华文楷体"/>
              </a:rPr>
              <a:t>Е.И.Казакова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900113" y="4221163"/>
            <a:ext cx="75612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8163" indent="-538163">
              <a:buClr>
                <a:srgbClr val="CC0000"/>
              </a:buClr>
              <a:buFont typeface="Wingdings" pitchFamily="2" charset="2"/>
              <a:buChar char="ü"/>
            </a:pPr>
            <a:r>
              <a:rPr lang="ru-RU" altLang="zh-CN" sz="2400" b="1" dirty="0" smtClean="0">
                <a:solidFill>
                  <a:srgbClr val="000099"/>
                </a:solidFill>
                <a:cs typeface="华文楷体"/>
              </a:rPr>
              <a:t>развитие </a:t>
            </a:r>
            <a:r>
              <a:rPr lang="ru-RU" altLang="zh-CN" sz="2400" b="1" dirty="0">
                <a:solidFill>
                  <a:srgbClr val="000099"/>
                </a:solidFill>
                <a:cs typeface="华文楷体"/>
              </a:rPr>
              <a:t>личности за счет ее собственной активности;</a:t>
            </a:r>
          </a:p>
          <a:p>
            <a:pPr marL="538163" indent="-538163">
              <a:buClr>
                <a:srgbClr val="CC0000"/>
              </a:buClr>
              <a:buFont typeface="Wingdings" pitchFamily="2" charset="2"/>
              <a:buChar char="ü"/>
            </a:pPr>
            <a:r>
              <a:rPr lang="ru-RU" altLang="zh-CN" sz="2400" b="1" dirty="0" smtClean="0">
                <a:solidFill>
                  <a:srgbClr val="000099"/>
                </a:solidFill>
                <a:cs typeface="华文楷体"/>
              </a:rPr>
              <a:t>ориентация </a:t>
            </a:r>
            <a:r>
              <a:rPr lang="ru-RU" altLang="zh-CN" sz="2400" b="1" dirty="0">
                <a:solidFill>
                  <a:srgbClr val="000099"/>
                </a:solidFill>
                <a:cs typeface="华文楷体"/>
              </a:rPr>
              <a:t>на </a:t>
            </a:r>
            <a:r>
              <a:rPr lang="ru-RU" altLang="zh-CN" sz="2400" b="1" dirty="0" err="1">
                <a:solidFill>
                  <a:srgbClr val="000099"/>
                </a:solidFill>
                <a:cs typeface="华文楷体"/>
              </a:rPr>
              <a:t>субъект-субъектное</a:t>
            </a:r>
            <a:r>
              <a:rPr lang="ru-RU" altLang="zh-CN" sz="2400" b="1" dirty="0">
                <a:solidFill>
                  <a:srgbClr val="000099"/>
                </a:solidFill>
                <a:cs typeface="华文楷体"/>
              </a:rPr>
              <a:t> взаимодействие; </a:t>
            </a:r>
          </a:p>
          <a:p>
            <a:pPr marL="538163" indent="-538163">
              <a:buClr>
                <a:srgbClr val="CC0000"/>
              </a:buClr>
              <a:buFont typeface="Wingdings" pitchFamily="2" charset="2"/>
              <a:buChar char="ü"/>
            </a:pPr>
            <a:r>
              <a:rPr lang="ru-RU" altLang="zh-CN" sz="2400" b="1" dirty="0" smtClean="0">
                <a:solidFill>
                  <a:srgbClr val="000099"/>
                </a:solidFill>
                <a:cs typeface="华文楷体"/>
              </a:rPr>
              <a:t>непрерывность, открытость, </a:t>
            </a:r>
            <a:r>
              <a:rPr lang="ru-RU" altLang="zh-CN" sz="2400" b="1" dirty="0" err="1" smtClean="0">
                <a:solidFill>
                  <a:srgbClr val="000099"/>
                </a:solidFill>
                <a:cs typeface="华文楷体"/>
              </a:rPr>
              <a:t>гуманизация</a:t>
            </a:r>
            <a:r>
              <a:rPr lang="ru-RU" altLang="zh-CN" sz="2400" b="1" dirty="0" smtClean="0">
                <a:solidFill>
                  <a:srgbClr val="000099"/>
                </a:solidFill>
                <a:cs typeface="华文楷体"/>
              </a:rPr>
              <a:t> </a:t>
            </a:r>
            <a:r>
              <a:rPr lang="ru-RU" altLang="zh-CN" sz="2400" b="1" dirty="0">
                <a:solidFill>
                  <a:srgbClr val="000099"/>
                </a:solidFill>
                <a:cs typeface="华文楷体"/>
              </a:rPr>
              <a:t>и </a:t>
            </a:r>
            <a:r>
              <a:rPr lang="ru-RU" altLang="zh-CN" sz="2400" b="1" dirty="0" smtClean="0">
                <a:solidFill>
                  <a:srgbClr val="000099"/>
                </a:solidFill>
                <a:cs typeface="华文楷体"/>
              </a:rPr>
              <a:t>индивидуализация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39" grpId="0"/>
      <p:bldP spid="143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sz="4000" b="1" smtClean="0">
                <a:solidFill>
                  <a:srgbClr val="CC0000"/>
                </a:solidFill>
                <a:latin typeface="Courier New" pitchFamily="49" charset="0"/>
              </a:rPr>
              <a:t>Затруднения учащихся в процессе обучения </a:t>
            </a:r>
            <a:endParaRPr lang="ru-RU" sz="4000" b="1" smtClean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713788" cy="4525962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0000"/>
              </a:buClr>
              <a:buFont typeface="Wingdings 2"/>
              <a:buChar char=""/>
              <a:defRPr/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</a:rPr>
              <a:t>конкурсный набор в 10 класс;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0000"/>
              </a:buClr>
              <a:buFont typeface="Wingdings 2"/>
              <a:buChar char=""/>
              <a:defRPr/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</a:rPr>
              <a:t>необходимость выбора профиля обучения;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0000"/>
              </a:buClr>
              <a:buFont typeface="Wingdings 2"/>
              <a:buChar char=""/>
              <a:defRPr/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</a:rPr>
              <a:t>амбиции родителей;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0000"/>
              </a:buClr>
              <a:buFont typeface="Wingdings 2"/>
              <a:buChar char=""/>
              <a:defRPr/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</a:rPr>
              <a:t>неспособность учащихся к планированию учебной и профессиональной карьеры, проектированию собственного жизненного пути;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0000"/>
              </a:buClr>
              <a:buFont typeface="Wingdings 2"/>
              <a:buChar char=""/>
              <a:defRPr/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</a:rPr>
              <a:t>перегрузка обязательными школьными занятиями и домашними заданиями;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0000"/>
              </a:buClr>
              <a:buFont typeface="Wingdings 2"/>
              <a:buChar char=""/>
              <a:defRPr/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</a:rPr>
              <a:t>недооценка значительной группой учителей развивающего потенциала профильного обучения;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CC0000"/>
              </a:buClr>
              <a:buFont typeface="Wingdings 2"/>
              <a:buChar char=""/>
              <a:defRPr/>
            </a:pPr>
            <a:r>
              <a:rPr lang="ru-RU" altLang="zh-CN" sz="2400" b="1" dirty="0" err="1" smtClean="0">
                <a:solidFill>
                  <a:srgbClr val="000099"/>
                </a:solidFill>
                <a:latin typeface="Courier New" pitchFamily="49" charset="0"/>
              </a:rPr>
              <a:t>несформированность</a:t>
            </a: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</a:rPr>
              <a:t> у значительной части школьников образовательных потребностей и запросов </a:t>
            </a:r>
            <a:endParaRPr lang="ru-RU" sz="2400" b="1" dirty="0" smtClean="0">
              <a:solidFill>
                <a:srgbClr val="000099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713788" cy="221139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zh-CN" sz="2800" b="1" dirty="0" smtClean="0">
                <a:solidFill>
                  <a:srgbClr val="CC0000"/>
                </a:solidFill>
                <a:latin typeface="Courier New" pitchFamily="49" charset="0"/>
              </a:rPr>
              <a:t/>
            </a:r>
            <a:br>
              <a:rPr lang="ru-RU" altLang="zh-CN" sz="2800" b="1" dirty="0" smtClean="0">
                <a:solidFill>
                  <a:srgbClr val="CC0000"/>
                </a:solidFill>
                <a:latin typeface="Courier New" pitchFamily="49" charset="0"/>
              </a:rPr>
            </a:br>
            <a:r>
              <a:rPr lang="ru-RU" altLang="zh-CN" sz="3600" b="1" dirty="0" smtClean="0">
                <a:solidFill>
                  <a:srgbClr val="CC0000"/>
                </a:solidFill>
                <a:latin typeface="Courier New" pitchFamily="49" charset="0"/>
              </a:rPr>
              <a:t>стратегическая цель</a:t>
            </a:r>
            <a:r>
              <a:rPr lang="ru-RU" altLang="zh-CN" sz="2800" b="1" dirty="0" smtClean="0">
                <a:solidFill>
                  <a:srgbClr val="CC0000"/>
                </a:solidFill>
                <a:latin typeface="Courier New" pitchFamily="49" charset="0"/>
              </a:rPr>
              <a:t/>
            </a:r>
            <a:br>
              <a:rPr lang="ru-RU" altLang="zh-CN" sz="2800" b="1" dirty="0" smtClean="0">
                <a:solidFill>
                  <a:srgbClr val="CC0000"/>
                </a:solidFill>
                <a:latin typeface="Courier New" pitchFamily="49" charset="0"/>
              </a:rPr>
            </a:br>
            <a:r>
              <a:rPr lang="ru-RU" altLang="zh-CN" sz="2800" b="1" dirty="0" smtClean="0">
                <a:latin typeface="Courier New" pitchFamily="49" charset="0"/>
              </a:rPr>
              <a:t> </a:t>
            </a: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</a:rPr>
              <a:t>психолого-педагогического сопровождения </a:t>
            </a:r>
            <a:b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</a:rPr>
            </a:b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</a:rPr>
              <a:t>предпрофильной и профильной подготовки – </a:t>
            </a:r>
            <a:r>
              <a:rPr lang="ru-RU" altLang="zh-CN" sz="2800" b="1" dirty="0" smtClean="0">
                <a:solidFill>
                  <a:srgbClr val="C00000"/>
                </a:solidFill>
                <a:latin typeface="Courier New" pitchFamily="49" charset="0"/>
              </a:rPr>
              <a:t>формирование ориентационной компетентности учащихся основной и старшей школы </a:t>
            </a:r>
            <a:endParaRPr lang="ru-RU" sz="2800" b="1" dirty="0" smtClean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357563"/>
            <a:ext cx="8713787" cy="3113087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zh-CN" b="1" dirty="0" smtClean="0">
                <a:solidFill>
                  <a:srgbClr val="CC0000"/>
                </a:solidFill>
                <a:latin typeface="Courier New" pitchFamily="49" charset="0"/>
                <a:cs typeface="华文楷体"/>
              </a:rPr>
              <a:t>Частная цель</a:t>
            </a:r>
            <a:r>
              <a:rPr lang="ru-RU" altLang="zh-CN" b="1" dirty="0" smtClean="0">
                <a:latin typeface="Courier New" pitchFamily="49" charset="0"/>
                <a:cs typeface="华文楷体"/>
              </a:rPr>
              <a:t> </a:t>
            </a: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сопровождения -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формирование у школьников реалистичного </a:t>
            </a:r>
            <a:r>
              <a:rPr lang="ru-RU" altLang="zh-CN" sz="2800" b="1" dirty="0" err="1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самовосприятия</a:t>
            </a:r>
            <a:r>
              <a:rPr lang="ru-RU" altLang="zh-CN" sz="28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 и уровня притязаний, раскрытие и развитие способностей, обучение умению делать выбор</a:t>
            </a:r>
            <a:r>
              <a:rPr lang="ru-RU" altLang="zh-CN" sz="2800" dirty="0" smtClean="0">
                <a:cs typeface="华文楷体"/>
              </a:rPr>
              <a:t>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sz="3200" b="1" dirty="0" smtClean="0">
                <a:solidFill>
                  <a:srgbClr val="CC0000"/>
                </a:solidFill>
                <a:latin typeface="Courier New" pitchFamily="49" charset="0"/>
              </a:rPr>
              <a:t>Задачи </a:t>
            </a:r>
            <a:r>
              <a:rPr lang="ru-RU" altLang="zh-CN" sz="3200" b="1" dirty="0" err="1" smtClean="0">
                <a:solidFill>
                  <a:srgbClr val="CC0000"/>
                </a:solidFill>
                <a:latin typeface="Courier New" pitchFamily="49" charset="0"/>
              </a:rPr>
              <a:t>психолого</a:t>
            </a:r>
            <a:r>
              <a:rPr lang="ru-RU" altLang="zh-CN" sz="3200" b="1" dirty="0" smtClean="0">
                <a:solidFill>
                  <a:srgbClr val="CC0000"/>
                </a:solidFill>
                <a:latin typeface="Courier New" pitchFamily="49" charset="0"/>
              </a:rPr>
              <a:t>–педагогического    сопровождения:</a:t>
            </a:r>
            <a:endParaRPr lang="ru-RU" sz="3200" dirty="0" smtClean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C0000"/>
              </a:buClr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разработка индивидуальных образовательных маршрутов;</a:t>
            </a:r>
          </a:p>
          <a:p>
            <a:pPr>
              <a:buClr>
                <a:srgbClr val="CC0000"/>
              </a:buClr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формирование адекватной самооценки;</a:t>
            </a:r>
          </a:p>
          <a:p>
            <a:pPr>
              <a:buClr>
                <a:srgbClr val="CC0000"/>
              </a:buClr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охрана и укрепление физического и психологического здоровья;</a:t>
            </a:r>
          </a:p>
          <a:p>
            <a:pPr>
              <a:buClr>
                <a:srgbClr val="CC0000"/>
              </a:buClr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предупреждение изоляции детей в группе сверстников;</a:t>
            </a:r>
          </a:p>
          <a:p>
            <a:pPr>
              <a:buClr>
                <a:srgbClr val="CC0000"/>
              </a:buClr>
            </a:pPr>
            <a:r>
              <a:rPr lang="ru-RU" altLang="zh-CN" sz="24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развитие психолого-педагогической компетентности администрации образовательных учреждений, педагогов, учащихся и их родителей</a:t>
            </a:r>
            <a:endParaRPr lang="ru-RU" sz="2400" b="1" dirty="0" smtClean="0">
              <a:solidFill>
                <a:srgbClr val="000099"/>
              </a:solidFill>
              <a:latin typeface="Courier New" pitchFamily="49" charset="0"/>
            </a:endParaRPr>
          </a:p>
        </p:txBody>
      </p:sp>
      <p:pic>
        <p:nvPicPr>
          <p:cNvPr id="4" name="Рисунок 3" descr="AG00117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6286520"/>
            <a:ext cx="6357982" cy="107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zh-CN" b="1" dirty="0" smtClean="0">
                <a:solidFill>
                  <a:srgbClr val="CC0000"/>
                </a:solidFill>
                <a:latin typeface="Courier New" pitchFamily="49" charset="0"/>
              </a:rPr>
              <a:t>Направления деятельности участников ППС</a:t>
            </a:r>
            <a:br>
              <a:rPr lang="ru-RU" altLang="zh-CN" b="1" dirty="0" smtClean="0">
                <a:solidFill>
                  <a:srgbClr val="CC0000"/>
                </a:solidFill>
                <a:latin typeface="Courier New" pitchFamily="49" charset="0"/>
              </a:rPr>
            </a:br>
            <a:endParaRPr lang="ru-RU" dirty="0" smtClean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282" y="2000240"/>
            <a:ext cx="5000660" cy="36861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ru-RU" altLang="zh-CN" sz="36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Диагностика</a:t>
            </a:r>
            <a:r>
              <a:rPr lang="ru-RU" altLang="zh-CN" sz="3600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 </a:t>
            </a:r>
          </a:p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ru-RU" altLang="zh-CN" sz="36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Просвещение</a:t>
            </a:r>
          </a:p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ru-RU" altLang="zh-CN" sz="36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Консультирование</a:t>
            </a:r>
            <a:r>
              <a:rPr lang="ru-RU" altLang="zh-CN" sz="3600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 </a:t>
            </a:r>
          </a:p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ru-RU" altLang="zh-CN" sz="36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Коррекция</a:t>
            </a:r>
            <a:r>
              <a:rPr lang="ru-RU" altLang="zh-CN" sz="3600" dirty="0" smtClean="0">
                <a:latin typeface="Courier New" pitchFamily="49" charset="0"/>
                <a:cs typeface="华文楷体"/>
              </a:rPr>
              <a:t> </a:t>
            </a:r>
            <a:endParaRPr lang="ru-RU" sz="3600" dirty="0" smtClean="0">
              <a:latin typeface="Courier New" pitchFamily="49" charset="0"/>
            </a:endParaRPr>
          </a:p>
        </p:txBody>
      </p:sp>
      <p:pic>
        <p:nvPicPr>
          <p:cNvPr id="1843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67300" y="1819275"/>
            <a:ext cx="3505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36295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zh-CN" sz="3600" b="1" dirty="0" smtClean="0">
                <a:solidFill>
                  <a:srgbClr val="CC0000"/>
                </a:solidFill>
                <a:latin typeface="Courier New" pitchFamily="49" charset="0"/>
              </a:rPr>
              <a:t>Критерии эффективности работы участников ППС:</a:t>
            </a:r>
            <a:endParaRPr lang="ru-RU" sz="3600" b="1" dirty="0" smtClean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571612"/>
            <a:ext cx="5143537" cy="50006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ru-RU" altLang="zh-CN" sz="3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образовательный результат обучающихся; </a:t>
            </a:r>
          </a:p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ru-RU" altLang="zh-CN" sz="3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социальная зрелость; </a:t>
            </a:r>
          </a:p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ru-RU" altLang="zh-CN" sz="3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готовность к выбору профиля; </a:t>
            </a:r>
          </a:p>
          <a:p>
            <a:pPr>
              <a:lnSpc>
                <a:spcPct val="110000"/>
              </a:lnSpc>
              <a:buClr>
                <a:srgbClr val="CC0000"/>
              </a:buClr>
            </a:pPr>
            <a:r>
              <a:rPr lang="ru-RU" altLang="zh-CN" sz="3000" b="1" dirty="0" smtClean="0">
                <a:solidFill>
                  <a:srgbClr val="000099"/>
                </a:solidFill>
                <a:latin typeface="Courier New" pitchFamily="49" charset="0"/>
                <a:cs typeface="华文楷体"/>
              </a:rPr>
              <a:t>успешность освоения программ профильных дисциплин</a:t>
            </a:r>
            <a:r>
              <a:rPr lang="ru-RU" altLang="zh-CN" sz="3000" dirty="0" smtClean="0">
                <a:solidFill>
                  <a:srgbClr val="000099"/>
                </a:solidFill>
                <a:cs typeface="华文楷体"/>
              </a:rPr>
              <a:t> ;</a:t>
            </a:r>
            <a:endParaRPr lang="ru-RU" sz="3000" dirty="0" smtClean="0">
              <a:solidFill>
                <a:srgbClr val="000099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3116"/>
            <a:ext cx="3257407" cy="333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403</TotalTime>
  <Words>812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Мастер-класс  Психолого-педагогическое  сопровождение учащихся профильных классов на уроке и во внеурочное время </vt:lpstr>
      <vt:lpstr>Слайд 2</vt:lpstr>
      <vt:lpstr>Слайд 3</vt:lpstr>
      <vt:lpstr>Слайд 4</vt:lpstr>
      <vt:lpstr>Затруднения учащихся в процессе обучения </vt:lpstr>
      <vt:lpstr> стратегическая цель  психолого-педагогического сопровождения  предпрофильной и профильной подготовки – формирование ориентационной компетентности учащихся основной и старшей школы </vt:lpstr>
      <vt:lpstr>Задачи психолого–педагогического    сопровождения:</vt:lpstr>
      <vt:lpstr>Направления деятельности участников ППС </vt:lpstr>
      <vt:lpstr>Критерии эффективности работы участников ППС:</vt:lpstr>
      <vt:lpstr>Направления поиска новых решений проблемы психолого-педагогического сопровождения </vt:lpstr>
      <vt:lpstr>Направления поиска новых решений проблемы психолого-педагогического сопровождения </vt:lpstr>
      <vt:lpstr>ППС профильных классов  делится на четыре сопровождающих цикла:</vt:lpstr>
      <vt:lpstr>Цель ППС в 9-х классах</vt:lpstr>
      <vt:lpstr>Слайд 14</vt:lpstr>
      <vt:lpstr>Слайд 15</vt:lpstr>
      <vt:lpstr>Таким образом, возможно осуществление главной цели психолого-педагогического сопровождения – создание таких социально-педагогических условий, в которых каждый ребенок мог бы стать субъектом своей жизни</vt:lpstr>
      <vt:lpstr>Задачи ЛИЦЕЯ</vt:lpstr>
      <vt:lpstr>Индивидуальные образовательные маршруты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Профильного обучения</dc:title>
  <dc:creator>1</dc:creator>
  <cp:lastModifiedBy>user</cp:lastModifiedBy>
  <cp:revision>30</cp:revision>
  <dcterms:created xsi:type="dcterms:W3CDTF">2009-12-02T20:27:11Z</dcterms:created>
  <dcterms:modified xsi:type="dcterms:W3CDTF">2010-01-26T09:14:53Z</dcterms:modified>
</cp:coreProperties>
</file>